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9" r:id="rId2"/>
    <p:sldId id="260" r:id="rId3"/>
    <p:sldId id="262" r:id="rId4"/>
    <p:sldId id="261" r:id="rId5"/>
    <p:sldId id="258" r:id="rId6"/>
    <p:sldId id="257" r:id="rId7"/>
    <p:sldId id="263" r:id="rId8"/>
    <p:sldId id="264" r:id="rId9"/>
    <p:sldId id="265" r:id="rId10"/>
    <p:sldId id="266" r:id="rId11"/>
    <p:sldId id="268"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4" d="100"/>
          <a:sy n="84" d="100"/>
        </p:scale>
        <p:origin x="-93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77EEBD-9823-8E41-B445-23566FC42502}" type="datetimeFigureOut">
              <a:rPr lang="en-US" smtClean="0"/>
              <a:t>1/12/15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523472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77EEBD-9823-8E41-B445-23566FC42502}" type="datetimeFigureOut">
              <a:rPr lang="en-US" smtClean="0"/>
              <a:t>1/12/15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3352981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77EEBD-9823-8E41-B445-23566FC42502}" type="datetimeFigureOut">
              <a:rPr lang="en-US" smtClean="0"/>
              <a:t>1/12/15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795201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77EEBD-9823-8E41-B445-23566FC42502}" type="datetimeFigureOut">
              <a:rPr lang="en-US" smtClean="0"/>
              <a:t>1/12/15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3204391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77EEBD-9823-8E41-B445-23566FC42502}" type="datetimeFigureOut">
              <a:rPr lang="en-US" smtClean="0"/>
              <a:t>1/12/15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303337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77EEBD-9823-8E41-B445-23566FC42502}" type="datetimeFigureOut">
              <a:rPr lang="en-US" smtClean="0"/>
              <a:t>1/12/15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798403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77EEBD-9823-8E41-B445-23566FC42502}" type="datetimeFigureOut">
              <a:rPr lang="en-US" smtClean="0"/>
              <a:t>1/12/15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1769336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77EEBD-9823-8E41-B445-23566FC42502}" type="datetimeFigureOut">
              <a:rPr lang="en-US" smtClean="0"/>
              <a:t>1/12/15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1621583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77EEBD-9823-8E41-B445-23566FC42502}" type="datetimeFigureOut">
              <a:rPr lang="en-US" smtClean="0"/>
              <a:t>1/12/15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3602085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77EEBD-9823-8E41-B445-23566FC42502}" type="datetimeFigureOut">
              <a:rPr lang="en-US" smtClean="0"/>
              <a:t>1/12/15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592486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77EEBD-9823-8E41-B445-23566FC42502}" type="datetimeFigureOut">
              <a:rPr lang="en-US" smtClean="0"/>
              <a:t>1/12/15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1DAA03-6BF3-BA41-95F1-EC46FC10C357}" type="slidenum">
              <a:rPr lang="en-US" smtClean="0"/>
              <a:t>‹#›</a:t>
            </a:fld>
            <a:endParaRPr lang="en-US"/>
          </a:p>
        </p:txBody>
      </p:sp>
    </p:spTree>
    <p:extLst>
      <p:ext uri="{BB962C8B-B14F-4D97-AF65-F5344CB8AC3E}">
        <p14:creationId xmlns:p14="http://schemas.microsoft.com/office/powerpoint/2010/main" val="331337686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77EEBD-9823-8E41-B445-23566FC42502}" type="datetimeFigureOut">
              <a:rPr lang="en-US" smtClean="0"/>
              <a:t>1/12/15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1DAA03-6BF3-BA41-95F1-EC46FC10C357}" type="slidenum">
              <a:rPr lang="en-US" smtClean="0"/>
              <a:t>‹#›</a:t>
            </a:fld>
            <a:endParaRPr lang="en-US"/>
          </a:p>
        </p:txBody>
      </p:sp>
    </p:spTree>
    <p:extLst>
      <p:ext uri="{BB962C8B-B14F-4D97-AF65-F5344CB8AC3E}">
        <p14:creationId xmlns:p14="http://schemas.microsoft.com/office/powerpoint/2010/main" val="201696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 Id="rId3"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6443" y="1594970"/>
            <a:ext cx="7602237" cy="1231106"/>
          </a:xfrm>
          <a:prstGeom prst="rect">
            <a:avLst/>
          </a:prstGeom>
          <a:noFill/>
        </p:spPr>
        <p:txBody>
          <a:bodyPr wrap="none" rtlCol="0">
            <a:spAutoFit/>
          </a:bodyPr>
          <a:lstStyle/>
          <a:p>
            <a:r>
              <a:rPr lang="en-US" sz="2800" dirty="0" smtClean="0"/>
              <a:t>Resolution</a:t>
            </a:r>
            <a:r>
              <a:rPr lang="en-US" dirty="0" smtClean="0"/>
              <a:t> = the number of </a:t>
            </a:r>
            <a:r>
              <a:rPr lang="en-US" dirty="0" err="1" smtClean="0"/>
              <a:t>photosites</a:t>
            </a:r>
            <a:r>
              <a:rPr lang="en-US" dirty="0" smtClean="0"/>
              <a:t> (pixels) in the array of your sensor</a:t>
            </a:r>
          </a:p>
          <a:p>
            <a:endParaRPr lang="en-US" dirty="0"/>
          </a:p>
          <a:p>
            <a:r>
              <a:rPr lang="en-US" dirty="0" smtClean="0"/>
              <a:t>or the total </a:t>
            </a:r>
            <a:r>
              <a:rPr lang="en-US" sz="2800" dirty="0" smtClean="0"/>
              <a:t>number of buckets</a:t>
            </a:r>
            <a:endParaRPr lang="en-US" sz="2800" dirty="0"/>
          </a:p>
        </p:txBody>
      </p:sp>
      <p:pic>
        <p:nvPicPr>
          <p:cNvPr id="3" name="Picture 2"/>
          <p:cNvPicPr>
            <a:picLocks noChangeAspect="1"/>
          </p:cNvPicPr>
          <p:nvPr/>
        </p:nvPicPr>
        <p:blipFill>
          <a:blip r:embed="rId2"/>
          <a:stretch>
            <a:fillRect/>
          </a:stretch>
        </p:blipFill>
        <p:spPr>
          <a:xfrm>
            <a:off x="63500" y="647700"/>
            <a:ext cx="9017000" cy="6210300"/>
          </a:xfrm>
          <a:prstGeom prst="rect">
            <a:avLst/>
          </a:prstGeom>
        </p:spPr>
      </p:pic>
      <p:sp>
        <p:nvSpPr>
          <p:cNvPr id="4" name="Title 1"/>
          <p:cNvSpPr>
            <a:spLocks noGrp="1"/>
          </p:cNvSpPr>
          <p:nvPr>
            <p:ph type="ctrTitle"/>
          </p:nvPr>
        </p:nvSpPr>
        <p:spPr>
          <a:xfrm>
            <a:off x="590650" y="79124"/>
            <a:ext cx="5936033" cy="930399"/>
          </a:xfrm>
        </p:spPr>
        <p:txBody>
          <a:bodyPr/>
          <a:lstStyle/>
          <a:p>
            <a:r>
              <a:rPr lang="en-US" dirty="0" smtClean="0"/>
              <a:t>Bit Depth / Pixel Depth</a:t>
            </a:r>
            <a:endParaRPr lang="en-US" dirty="0"/>
          </a:p>
        </p:txBody>
      </p:sp>
    </p:spTree>
    <p:extLst>
      <p:ext uri="{BB962C8B-B14F-4D97-AF65-F5344CB8AC3E}">
        <p14:creationId xmlns:p14="http://schemas.microsoft.com/office/powerpoint/2010/main" val="2033611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0686" y="1005526"/>
            <a:ext cx="4572000" cy="646331"/>
          </a:xfrm>
          <a:prstGeom prst="rect">
            <a:avLst/>
          </a:prstGeom>
        </p:spPr>
        <p:txBody>
          <a:bodyPr>
            <a:spAutoFit/>
          </a:bodyPr>
          <a:lstStyle/>
          <a:p>
            <a:r>
              <a:rPr lang="en-US" dirty="0"/>
              <a:t>Now let’s jump to 8, which allows 2 to the 8th, or 256 values, and is what a jpeg supports:</a:t>
            </a:r>
          </a:p>
        </p:txBody>
      </p:sp>
      <p:pic>
        <p:nvPicPr>
          <p:cNvPr id="3" name="Picture 2"/>
          <p:cNvPicPr>
            <a:picLocks noChangeAspect="1"/>
          </p:cNvPicPr>
          <p:nvPr/>
        </p:nvPicPr>
        <p:blipFill>
          <a:blip r:embed="rId2"/>
          <a:stretch>
            <a:fillRect/>
          </a:stretch>
        </p:blipFill>
        <p:spPr>
          <a:xfrm>
            <a:off x="3246360" y="2184179"/>
            <a:ext cx="5486400" cy="3670300"/>
          </a:xfrm>
          <a:prstGeom prst="rect">
            <a:avLst/>
          </a:prstGeom>
        </p:spPr>
      </p:pic>
      <p:pic>
        <p:nvPicPr>
          <p:cNvPr id="4" name="Picture 3"/>
          <p:cNvPicPr>
            <a:picLocks noChangeAspect="1"/>
          </p:cNvPicPr>
          <p:nvPr/>
        </p:nvPicPr>
        <p:blipFill>
          <a:blip r:embed="rId3"/>
          <a:stretch>
            <a:fillRect/>
          </a:stretch>
        </p:blipFill>
        <p:spPr>
          <a:xfrm>
            <a:off x="410687" y="3380121"/>
            <a:ext cx="2514600" cy="1092200"/>
          </a:xfrm>
          <a:prstGeom prst="rect">
            <a:avLst/>
          </a:prstGeom>
        </p:spPr>
      </p:pic>
      <p:sp>
        <p:nvSpPr>
          <p:cNvPr id="5" name="Rectangle 4"/>
          <p:cNvSpPr/>
          <p:nvPr/>
        </p:nvSpPr>
        <p:spPr>
          <a:xfrm>
            <a:off x="410687" y="4904970"/>
            <a:ext cx="2514600" cy="646331"/>
          </a:xfrm>
          <a:prstGeom prst="rect">
            <a:avLst/>
          </a:prstGeom>
        </p:spPr>
        <p:txBody>
          <a:bodyPr wrap="square">
            <a:spAutoFit/>
          </a:bodyPr>
          <a:lstStyle/>
          <a:p>
            <a:r>
              <a:rPr lang="en-US" dirty="0"/>
              <a:t>Histogram of Image with Bit Depth of 8</a:t>
            </a:r>
          </a:p>
        </p:txBody>
      </p:sp>
    </p:spTree>
    <p:extLst>
      <p:ext uri="{BB962C8B-B14F-4D97-AF65-F5344CB8AC3E}">
        <p14:creationId xmlns:p14="http://schemas.microsoft.com/office/powerpoint/2010/main" val="1880365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295238"/>
            <a:ext cx="3057247" cy="369332"/>
          </a:xfrm>
          <a:prstGeom prst="rect">
            <a:avLst/>
          </a:prstGeom>
          <a:noFill/>
        </p:spPr>
        <p:txBody>
          <a:bodyPr wrap="none" rtlCol="0">
            <a:spAutoFit/>
          </a:bodyPr>
          <a:lstStyle/>
          <a:p>
            <a:r>
              <a:rPr lang="en-US" dirty="0" smtClean="0"/>
              <a:t>IMAGE ADJUSTMENTS IN RAW</a:t>
            </a:r>
            <a:endParaRPr lang="en-US" dirty="0"/>
          </a:p>
        </p:txBody>
      </p:sp>
      <p:pic>
        <p:nvPicPr>
          <p:cNvPr id="5" name="Picture 4"/>
          <p:cNvPicPr>
            <a:picLocks noChangeAspect="1"/>
          </p:cNvPicPr>
          <p:nvPr/>
        </p:nvPicPr>
        <p:blipFill>
          <a:blip r:embed="rId2"/>
          <a:stretch>
            <a:fillRect/>
          </a:stretch>
        </p:blipFill>
        <p:spPr>
          <a:xfrm>
            <a:off x="276357" y="1031850"/>
            <a:ext cx="4050234" cy="2747362"/>
          </a:xfrm>
          <a:prstGeom prst="rect">
            <a:avLst/>
          </a:prstGeom>
        </p:spPr>
      </p:pic>
      <p:pic>
        <p:nvPicPr>
          <p:cNvPr id="6" name="Picture 5"/>
          <p:cNvPicPr>
            <a:picLocks noChangeAspect="1"/>
          </p:cNvPicPr>
          <p:nvPr/>
        </p:nvPicPr>
        <p:blipFill>
          <a:blip r:embed="rId3"/>
          <a:stretch>
            <a:fillRect/>
          </a:stretch>
        </p:blipFill>
        <p:spPr>
          <a:xfrm>
            <a:off x="4649556" y="1262531"/>
            <a:ext cx="2489200" cy="1143000"/>
          </a:xfrm>
          <a:prstGeom prst="rect">
            <a:avLst/>
          </a:prstGeom>
        </p:spPr>
      </p:pic>
      <p:sp>
        <p:nvSpPr>
          <p:cNvPr id="7" name="TextBox 6"/>
          <p:cNvSpPr txBox="1"/>
          <p:nvPr/>
        </p:nvSpPr>
        <p:spPr>
          <a:xfrm>
            <a:off x="4536089" y="2405531"/>
            <a:ext cx="4384886" cy="923330"/>
          </a:xfrm>
          <a:prstGeom prst="rect">
            <a:avLst/>
          </a:prstGeom>
          <a:noFill/>
        </p:spPr>
        <p:txBody>
          <a:bodyPr wrap="square" rtlCol="0">
            <a:spAutoFit/>
          </a:bodyPr>
          <a:lstStyle/>
          <a:p>
            <a:r>
              <a:rPr lang="en-US" dirty="0" smtClean="0"/>
              <a:t>Darkened and added contrast to 8 bit image begins to create choppy histogram and lost information.</a:t>
            </a:r>
            <a:endParaRPr lang="en-US" dirty="0"/>
          </a:p>
        </p:txBody>
      </p:sp>
      <p:pic>
        <p:nvPicPr>
          <p:cNvPr id="8" name="Picture 7"/>
          <p:cNvPicPr>
            <a:picLocks noChangeAspect="1"/>
          </p:cNvPicPr>
          <p:nvPr/>
        </p:nvPicPr>
        <p:blipFill>
          <a:blip r:embed="rId4"/>
          <a:stretch>
            <a:fillRect/>
          </a:stretch>
        </p:blipFill>
        <p:spPr>
          <a:xfrm>
            <a:off x="4598756" y="4074548"/>
            <a:ext cx="2540000" cy="1117600"/>
          </a:xfrm>
          <a:prstGeom prst="rect">
            <a:avLst/>
          </a:prstGeom>
        </p:spPr>
      </p:pic>
      <p:sp>
        <p:nvSpPr>
          <p:cNvPr id="9" name="Rectangle 8"/>
          <p:cNvSpPr/>
          <p:nvPr/>
        </p:nvSpPr>
        <p:spPr>
          <a:xfrm>
            <a:off x="4536089" y="5192148"/>
            <a:ext cx="4572000" cy="923330"/>
          </a:xfrm>
          <a:prstGeom prst="rect">
            <a:avLst/>
          </a:prstGeom>
        </p:spPr>
        <p:txBody>
          <a:bodyPr>
            <a:spAutoFit/>
          </a:bodyPr>
          <a:lstStyle/>
          <a:p>
            <a:r>
              <a:rPr lang="en-US" dirty="0"/>
              <a:t>Histogram from 12 Bit Version with Darkening and Contrast </a:t>
            </a:r>
            <a:r>
              <a:rPr lang="en-US" dirty="0" smtClean="0"/>
              <a:t>Boost.  Same adjustments leave better histogram, greater dynamic range.</a:t>
            </a:r>
            <a:endParaRPr lang="en-US" dirty="0"/>
          </a:p>
        </p:txBody>
      </p:sp>
    </p:spTree>
    <p:extLst>
      <p:ext uri="{BB962C8B-B14F-4D97-AF65-F5344CB8AC3E}">
        <p14:creationId xmlns:p14="http://schemas.microsoft.com/office/powerpoint/2010/main" val="2408000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286" y="1154525"/>
            <a:ext cx="8363258" cy="4678205"/>
          </a:xfrm>
          <a:prstGeom prst="rect">
            <a:avLst/>
          </a:prstGeom>
        </p:spPr>
        <p:txBody>
          <a:bodyPr wrap="square">
            <a:spAutoFit/>
          </a:bodyPr>
          <a:lstStyle/>
          <a:p>
            <a:r>
              <a:rPr lang="en-US" dirty="0"/>
              <a:t>To have this additional “editing headroom”, you have to capture a high bit-depth image, </a:t>
            </a:r>
            <a:endParaRPr lang="en-US" dirty="0" smtClean="0"/>
          </a:p>
          <a:p>
            <a:endParaRPr lang="en-US" dirty="0"/>
          </a:p>
          <a:p>
            <a:r>
              <a:rPr lang="en-US" dirty="0" smtClean="0"/>
              <a:t>i.e</a:t>
            </a:r>
            <a:r>
              <a:rPr lang="en-US" dirty="0"/>
              <a:t>. a </a:t>
            </a:r>
            <a:r>
              <a:rPr lang="en-US" sz="2800" dirty="0"/>
              <a:t>raw file</a:t>
            </a:r>
            <a:r>
              <a:rPr lang="en-US" dirty="0"/>
              <a:t>, </a:t>
            </a:r>
            <a:endParaRPr lang="en-US" dirty="0" smtClean="0"/>
          </a:p>
          <a:p>
            <a:endParaRPr lang="en-US" dirty="0"/>
          </a:p>
          <a:p>
            <a:r>
              <a:rPr lang="en-US" dirty="0" smtClean="0"/>
              <a:t>and </a:t>
            </a:r>
            <a:r>
              <a:rPr lang="en-US" dirty="0"/>
              <a:t>you have to enhance it as a high-bit </a:t>
            </a:r>
            <a:r>
              <a:rPr lang="en-US" dirty="0" smtClean="0"/>
              <a:t>depth </a:t>
            </a:r>
            <a:r>
              <a:rPr lang="en-US" dirty="0"/>
              <a:t>file.  It does no good to convert a raw file into 8 bit as you move into Photoshop to work it.  While you are working in </a:t>
            </a:r>
            <a:r>
              <a:rPr lang="en-US" dirty="0" err="1"/>
              <a:t>Lightroom</a:t>
            </a:r>
            <a:r>
              <a:rPr lang="en-US" dirty="0"/>
              <a:t> or Camera Raw, your work on your raw file is in 16 bit (standardized to </a:t>
            </a:r>
            <a:r>
              <a:rPr lang="en-US" dirty="0" err="1"/>
              <a:t>accomodate</a:t>
            </a:r>
            <a:r>
              <a:rPr lang="en-US" dirty="0"/>
              <a:t> 12, 14 and 16).  When you move a file from </a:t>
            </a:r>
            <a:r>
              <a:rPr lang="en-US" dirty="0" err="1" smtClean="0"/>
              <a:t>Lightroom</a:t>
            </a:r>
            <a:r>
              <a:rPr lang="en-US" dirty="0" smtClean="0"/>
              <a:t> </a:t>
            </a:r>
            <a:r>
              <a:rPr lang="en-US" dirty="0"/>
              <a:t>to Photoshop, you need to ensure that the Photoshop file stays in 16 bit.  In </a:t>
            </a:r>
            <a:r>
              <a:rPr lang="en-US" dirty="0" err="1"/>
              <a:t>Lightroom</a:t>
            </a:r>
            <a:r>
              <a:rPr lang="en-US" dirty="0"/>
              <a:t>, go to Edit </a:t>
            </a:r>
            <a:r>
              <a:rPr lang="en-US" dirty="0" smtClean="0"/>
              <a:t>or </a:t>
            </a:r>
            <a:r>
              <a:rPr lang="en-US" dirty="0" err="1" smtClean="0"/>
              <a:t>Lightroom</a:t>
            </a:r>
            <a:r>
              <a:rPr lang="en-US" dirty="0"/>
              <a:t>&gt;Preferences&gt;External Editing, and set your PSD or TIFF preference to 16 bit.  </a:t>
            </a:r>
            <a:endParaRPr lang="en-US" dirty="0" smtClean="0"/>
          </a:p>
          <a:p>
            <a:endParaRPr lang="en-US" dirty="0"/>
          </a:p>
          <a:p>
            <a:r>
              <a:rPr lang="en-US" dirty="0"/>
              <a:t>Higher bit depth files also potentially have a much larger number of colors:  an 8-bit  jpeg can represent around 16 million colors, whereas a high bit-depth file can represent over 28 billion.  16 million may seem like enough, but again, with heavy editing, you can see color banding or blotchiness in your photo. Your high-bit-depth photo with billions of potential colors will hold up much better.</a:t>
            </a:r>
          </a:p>
        </p:txBody>
      </p:sp>
      <p:sp>
        <p:nvSpPr>
          <p:cNvPr id="5" name="TextBox 4"/>
          <p:cNvSpPr txBox="1"/>
          <p:nvPr/>
        </p:nvSpPr>
        <p:spPr>
          <a:xfrm>
            <a:off x="287286" y="559374"/>
            <a:ext cx="3083033" cy="369332"/>
          </a:xfrm>
          <a:prstGeom prst="rect">
            <a:avLst/>
          </a:prstGeom>
          <a:noFill/>
        </p:spPr>
        <p:txBody>
          <a:bodyPr wrap="none" rtlCol="0">
            <a:spAutoFit/>
          </a:bodyPr>
          <a:lstStyle/>
          <a:p>
            <a:r>
              <a:rPr lang="en-US" dirty="0" smtClean="0"/>
              <a:t>SHOOT &amp; EDIT IN RAW FORMA</a:t>
            </a:r>
            <a:endParaRPr lang="en-US" dirty="0"/>
          </a:p>
        </p:txBody>
      </p:sp>
    </p:spTree>
    <p:extLst>
      <p:ext uri="{BB962C8B-B14F-4D97-AF65-F5344CB8AC3E}">
        <p14:creationId xmlns:p14="http://schemas.microsoft.com/office/powerpoint/2010/main" val="112541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47019"/>
            <a:ext cx="8229600" cy="5355640"/>
          </a:xfrm>
        </p:spPr>
        <p:txBody>
          <a:bodyPr>
            <a:normAutofit/>
          </a:bodyPr>
          <a:lstStyle/>
          <a:p>
            <a:pPr marL="0" indent="0">
              <a:buNone/>
            </a:pPr>
            <a:r>
              <a:rPr lang="en-US" sz="1800" dirty="0" smtClean="0"/>
              <a:t>(megapixels = number of pixels on sensor)</a:t>
            </a:r>
          </a:p>
          <a:p>
            <a:pPr marL="0" indent="0">
              <a:buNone/>
            </a:pPr>
            <a:endParaRPr lang="en-US" sz="1800" dirty="0" smtClean="0"/>
          </a:p>
          <a:p>
            <a:pPr marL="0" indent="0">
              <a:buNone/>
            </a:pPr>
            <a:r>
              <a:rPr lang="en-US" sz="1800" dirty="0" smtClean="0"/>
              <a:t>This sensor is composed of an array of photosensitive diodes called </a:t>
            </a:r>
            <a:r>
              <a:rPr lang="en-US" sz="1800" dirty="0" err="1" smtClean="0"/>
              <a:t>photosites</a:t>
            </a:r>
            <a:r>
              <a:rPr lang="en-US" sz="1800" dirty="0" smtClean="0"/>
              <a:t> that capture photons (subatomic light particles) and converts them to electrons, much like solar panels convert light to energy. This build up of electrons in each </a:t>
            </a:r>
            <a:r>
              <a:rPr lang="en-US" sz="1800" dirty="0" err="1" smtClean="0"/>
              <a:t>photosite</a:t>
            </a:r>
            <a:r>
              <a:rPr lang="en-US" sz="1800" dirty="0" smtClean="0"/>
              <a:t> is converted to a voltage  or electrical charge that is measured in numbers (quantizing).</a:t>
            </a:r>
          </a:p>
          <a:p>
            <a:pPr marL="0" indent="0">
              <a:buNone/>
            </a:pPr>
            <a:endParaRPr lang="en-US" sz="1800" dirty="0"/>
          </a:p>
          <a:p>
            <a:pPr marL="0" indent="0">
              <a:buNone/>
            </a:pPr>
            <a:r>
              <a:rPr lang="en-US" sz="2800" dirty="0" smtClean="0"/>
              <a:t>* Up to this point the process is analog *</a:t>
            </a:r>
          </a:p>
          <a:p>
            <a:pPr marL="0" indent="0">
              <a:buNone/>
            </a:pPr>
            <a:endParaRPr lang="en-US" sz="1800" dirty="0"/>
          </a:p>
          <a:p>
            <a:pPr marL="0" indent="0">
              <a:buNone/>
            </a:pPr>
            <a:r>
              <a:rPr lang="en-US" sz="1800" dirty="0" smtClean="0"/>
              <a:t>The charge measure is converted through an algorithm (code) to digital data as a </a:t>
            </a:r>
            <a:r>
              <a:rPr lang="en-US" sz="1800" b="1" i="1" dirty="0" smtClean="0"/>
              <a:t>picture element</a:t>
            </a:r>
            <a:r>
              <a:rPr lang="en-US" sz="1800" dirty="0" smtClean="0"/>
              <a:t> or ‘</a:t>
            </a:r>
            <a:r>
              <a:rPr lang="en-US" sz="1800" b="1" dirty="0" smtClean="0"/>
              <a:t>pixel</a:t>
            </a:r>
            <a:r>
              <a:rPr lang="en-US" sz="1800" dirty="0" smtClean="0"/>
              <a:t>’. These pixels are then relayed in consecutive order and stored as an image on the camera’s memory as a file. These files can then be viewed on the camera in the LCD screen, or uploaded to a computer where they can also be viewed or manipulated with imaging software</a:t>
            </a:r>
            <a:endParaRPr lang="en-US" sz="1800" dirty="0"/>
          </a:p>
        </p:txBody>
      </p:sp>
      <p:sp>
        <p:nvSpPr>
          <p:cNvPr id="4" name="TextBox 3"/>
          <p:cNvSpPr txBox="1"/>
          <p:nvPr/>
        </p:nvSpPr>
        <p:spPr>
          <a:xfrm>
            <a:off x="457200" y="398742"/>
            <a:ext cx="1672253" cy="369332"/>
          </a:xfrm>
          <a:prstGeom prst="rect">
            <a:avLst/>
          </a:prstGeom>
          <a:noFill/>
        </p:spPr>
        <p:txBody>
          <a:bodyPr wrap="none" rtlCol="0">
            <a:spAutoFit/>
          </a:bodyPr>
          <a:lstStyle/>
          <a:p>
            <a:r>
              <a:rPr lang="en-US" dirty="0" smtClean="0"/>
              <a:t>HOW IT WORKS</a:t>
            </a:r>
            <a:endParaRPr lang="en-US" dirty="0"/>
          </a:p>
        </p:txBody>
      </p:sp>
    </p:spTree>
    <p:extLst>
      <p:ext uri="{BB962C8B-B14F-4D97-AF65-F5344CB8AC3E}">
        <p14:creationId xmlns:p14="http://schemas.microsoft.com/office/powerpoint/2010/main" val="1011729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228362" y="1343910"/>
            <a:ext cx="6627277" cy="5337970"/>
          </a:xfrm>
          <a:prstGeom prst="rect">
            <a:avLst/>
          </a:prstGeom>
        </p:spPr>
      </p:pic>
      <p:sp>
        <p:nvSpPr>
          <p:cNvPr id="7" name="TextBox 6"/>
          <p:cNvSpPr txBox="1"/>
          <p:nvPr/>
        </p:nvSpPr>
        <p:spPr>
          <a:xfrm>
            <a:off x="531588" y="590725"/>
            <a:ext cx="8122686" cy="646331"/>
          </a:xfrm>
          <a:prstGeom prst="rect">
            <a:avLst/>
          </a:prstGeom>
          <a:noFill/>
        </p:spPr>
        <p:txBody>
          <a:bodyPr wrap="none" rtlCol="0">
            <a:spAutoFit/>
          </a:bodyPr>
          <a:lstStyle/>
          <a:p>
            <a:r>
              <a:rPr lang="en-US" dirty="0" smtClean="0"/>
              <a:t>It is possible for all these sensors to be called HD (or have at least 1080 pixels across) </a:t>
            </a:r>
          </a:p>
          <a:p>
            <a:r>
              <a:rPr lang="en-US" dirty="0" smtClean="0"/>
              <a:t>but it is the size of the pixels that contributes to its pixel depth (or dynamic range)</a:t>
            </a:r>
            <a:endParaRPr lang="en-US" dirty="0"/>
          </a:p>
        </p:txBody>
      </p:sp>
      <p:sp>
        <p:nvSpPr>
          <p:cNvPr id="8" name="TextBox 7"/>
          <p:cNvSpPr txBox="1"/>
          <p:nvPr/>
        </p:nvSpPr>
        <p:spPr>
          <a:xfrm>
            <a:off x="531585" y="251060"/>
            <a:ext cx="1373881" cy="369332"/>
          </a:xfrm>
          <a:prstGeom prst="rect">
            <a:avLst/>
          </a:prstGeom>
          <a:noFill/>
        </p:spPr>
        <p:txBody>
          <a:bodyPr wrap="none" rtlCol="0">
            <a:spAutoFit/>
          </a:bodyPr>
          <a:lstStyle/>
          <a:p>
            <a:r>
              <a:rPr lang="en-US" dirty="0" smtClean="0"/>
              <a:t>SENSOR SIZE</a:t>
            </a:r>
            <a:endParaRPr lang="en-US" dirty="0"/>
          </a:p>
        </p:txBody>
      </p:sp>
    </p:spTree>
    <p:extLst>
      <p:ext uri="{BB962C8B-B14F-4D97-AF65-F5344CB8AC3E}">
        <p14:creationId xmlns:p14="http://schemas.microsoft.com/office/powerpoint/2010/main" val="10570223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561194"/>
            <a:ext cx="8229600" cy="6040208"/>
          </a:xfrm>
        </p:spPr>
        <p:txBody>
          <a:bodyPr>
            <a:normAutofit lnSpcReduction="10000"/>
          </a:bodyPr>
          <a:lstStyle/>
          <a:p>
            <a:pPr marL="0" indent="0">
              <a:buNone/>
            </a:pPr>
            <a:r>
              <a:rPr lang="en-US" sz="1800" dirty="0" smtClean="0"/>
              <a:t>Compare the size of a DSLR sensor to a pocket camera or smartphone – the difference in sensor size is noticeable. From this you can conclude that the larger DSLR will accommodate a larger sensor, and in turn a larger sensor will produce the better picture. This is why resolution (# pixels) doesn’t matter solely, because a more advanced camera with a large sensor will trump the low-end point-and-shoot with a small sensor (and smaller pixels)</a:t>
            </a:r>
          </a:p>
          <a:p>
            <a:pPr marL="0" indent="0">
              <a:buNone/>
            </a:pPr>
            <a:r>
              <a:rPr lang="en-US" sz="2800" dirty="0" smtClean="0"/>
              <a:t>even if both sport the same number of megapixels!</a:t>
            </a:r>
            <a:endParaRPr lang="en-US" sz="1800" dirty="0" smtClean="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smtClean="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smtClean="0"/>
          </a:p>
          <a:p>
            <a:pPr marL="0" indent="0">
              <a:buNone/>
            </a:pPr>
            <a:endParaRPr lang="en-US" sz="1800" dirty="0" smtClean="0"/>
          </a:p>
          <a:p>
            <a:pPr marL="0" indent="0">
              <a:buNone/>
            </a:pPr>
            <a:r>
              <a:rPr lang="en-US" sz="1800" dirty="0" smtClean="0"/>
              <a:t>With a small sensor, the pixels can’t capture as much light, so a pocket camera will produce images that have less dynamic range and never as clean as a DSLR. A camera with a larger sensor will also produce images with less noise, especially at high ISO. Of course, the tradeoff in image quality means more convenience.</a:t>
            </a:r>
            <a:endParaRPr lang="en-US" sz="1800" dirty="0"/>
          </a:p>
        </p:txBody>
      </p:sp>
      <p:pic>
        <p:nvPicPr>
          <p:cNvPr id="5" name="Picture 4"/>
          <p:cNvPicPr>
            <a:picLocks noChangeAspect="1"/>
          </p:cNvPicPr>
          <p:nvPr/>
        </p:nvPicPr>
        <p:blipFill>
          <a:blip r:embed="rId2"/>
          <a:stretch>
            <a:fillRect/>
          </a:stretch>
        </p:blipFill>
        <p:spPr>
          <a:xfrm>
            <a:off x="2574787" y="2732123"/>
            <a:ext cx="3586983" cy="2336663"/>
          </a:xfrm>
          <a:prstGeom prst="rect">
            <a:avLst/>
          </a:prstGeom>
        </p:spPr>
      </p:pic>
      <p:sp>
        <p:nvSpPr>
          <p:cNvPr id="7" name="TextBox 6"/>
          <p:cNvSpPr txBox="1"/>
          <p:nvPr/>
        </p:nvSpPr>
        <p:spPr>
          <a:xfrm>
            <a:off x="485872" y="177219"/>
            <a:ext cx="1373881" cy="369332"/>
          </a:xfrm>
          <a:prstGeom prst="rect">
            <a:avLst/>
          </a:prstGeom>
          <a:noFill/>
        </p:spPr>
        <p:txBody>
          <a:bodyPr wrap="none" rtlCol="0">
            <a:spAutoFit/>
          </a:bodyPr>
          <a:lstStyle/>
          <a:p>
            <a:r>
              <a:rPr lang="en-US" dirty="0" smtClean="0"/>
              <a:t>SENSOR SIZE</a:t>
            </a:r>
            <a:endParaRPr lang="en-US" dirty="0"/>
          </a:p>
        </p:txBody>
      </p:sp>
    </p:spTree>
    <p:extLst>
      <p:ext uri="{BB962C8B-B14F-4D97-AF65-F5344CB8AC3E}">
        <p14:creationId xmlns:p14="http://schemas.microsoft.com/office/powerpoint/2010/main" val="745608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3923" y="886093"/>
            <a:ext cx="8121438" cy="4708982"/>
          </a:xfrm>
          <a:prstGeom prst="rect">
            <a:avLst/>
          </a:prstGeom>
        </p:spPr>
        <p:txBody>
          <a:bodyPr wrap="square">
            <a:spAutoFit/>
          </a:bodyPr>
          <a:lstStyle/>
          <a:p>
            <a:r>
              <a:rPr lang="en-US" dirty="0" smtClean="0"/>
              <a:t>You may be photographing  in raw rather than jpeg because you know that raw files contain more information and because they are unprocessed, giving you more flexibility.  But how do they contain more information?  Among other things, digital photography raw files are captured at a higher bit depth — depending on the camera, 12, 14 or 16 bit, compared to 8 bit for jpegs.   Whether 12, 14 or 16, these higher bit-depth files potentially contain much more information than 8 bit files.</a:t>
            </a:r>
          </a:p>
          <a:p>
            <a:endParaRPr lang="en-US" dirty="0" smtClean="0"/>
          </a:p>
          <a:p>
            <a:r>
              <a:rPr lang="en-US" sz="2800" dirty="0" smtClean="0"/>
              <a:t>So what is bit depth?</a:t>
            </a:r>
          </a:p>
          <a:p>
            <a:endParaRPr lang="en-US" dirty="0"/>
          </a:p>
          <a:p>
            <a:r>
              <a:rPr lang="en-US" dirty="0" smtClean="0"/>
              <a:t>For each pixel in your image, the tonal value or brightness of the scene you are photographing  is stored in the image file on your memory card, along with the color.   Computer files store information in zeros and ones. </a:t>
            </a:r>
          </a:p>
          <a:p>
            <a:endParaRPr lang="en-US" dirty="0"/>
          </a:p>
          <a:p>
            <a:r>
              <a:rPr lang="en-US" sz="2800" dirty="0" smtClean="0"/>
              <a:t>Bit depth refers to the number of digits used to measure  the tonal information for each pixel.</a:t>
            </a:r>
            <a:endParaRPr lang="en-US" sz="2800" dirty="0"/>
          </a:p>
        </p:txBody>
      </p:sp>
      <p:sp>
        <p:nvSpPr>
          <p:cNvPr id="3" name="TextBox 2"/>
          <p:cNvSpPr txBox="1"/>
          <p:nvPr/>
        </p:nvSpPr>
        <p:spPr>
          <a:xfrm>
            <a:off x="422913" y="398617"/>
            <a:ext cx="4709342" cy="369332"/>
          </a:xfrm>
          <a:prstGeom prst="rect">
            <a:avLst/>
          </a:prstGeom>
          <a:noFill/>
        </p:spPr>
        <p:txBody>
          <a:bodyPr wrap="none" rtlCol="0">
            <a:spAutoFit/>
          </a:bodyPr>
          <a:lstStyle/>
          <a:p>
            <a:r>
              <a:rPr lang="en-US" dirty="0" smtClean="0"/>
              <a:t>BIT DEPTH / PIXEL DEPTH AND DYNAMIC RANGE</a:t>
            </a:r>
            <a:endParaRPr lang="en-US" dirty="0"/>
          </a:p>
        </p:txBody>
      </p:sp>
    </p:spTree>
    <p:extLst>
      <p:ext uri="{BB962C8B-B14F-4D97-AF65-F5344CB8AC3E}">
        <p14:creationId xmlns:p14="http://schemas.microsoft.com/office/powerpoint/2010/main" val="2033611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t Depth.jpg"/>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51026" y="-16979"/>
            <a:ext cx="8892973" cy="6691634"/>
          </a:xfrm>
          <a:prstGeom prst="rect">
            <a:avLst/>
          </a:prstGeom>
        </p:spPr>
      </p:pic>
    </p:spTree>
    <p:extLst>
      <p:ext uri="{BB962C8B-B14F-4D97-AF65-F5344CB8AC3E}">
        <p14:creationId xmlns:p14="http://schemas.microsoft.com/office/powerpoint/2010/main" val="1211737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133350" y="2451527"/>
            <a:ext cx="5283411" cy="3575642"/>
          </a:xfrm>
          <a:prstGeom prst="rect">
            <a:avLst/>
          </a:prstGeom>
        </p:spPr>
      </p:pic>
      <p:sp>
        <p:nvSpPr>
          <p:cNvPr id="5" name="Rectangle 4"/>
          <p:cNvSpPr/>
          <p:nvPr/>
        </p:nvSpPr>
        <p:spPr>
          <a:xfrm>
            <a:off x="322088" y="576491"/>
            <a:ext cx="6647581" cy="1477328"/>
          </a:xfrm>
          <a:prstGeom prst="rect">
            <a:avLst/>
          </a:prstGeom>
        </p:spPr>
        <p:txBody>
          <a:bodyPr wrap="square">
            <a:spAutoFit/>
          </a:bodyPr>
          <a:lstStyle/>
          <a:p>
            <a:r>
              <a:rPr lang="en-US" dirty="0"/>
              <a:t>Bit depth refers to how many digits </a:t>
            </a:r>
            <a:r>
              <a:rPr lang="en-US" dirty="0" smtClean="0"/>
              <a:t>the </a:t>
            </a:r>
            <a:r>
              <a:rPr lang="en-US" dirty="0"/>
              <a:t>tonal information for each pixel is stored in</a:t>
            </a:r>
            <a:r>
              <a:rPr lang="en-US" dirty="0" smtClean="0"/>
              <a:t>.  </a:t>
            </a:r>
            <a:r>
              <a:rPr lang="en-US" dirty="0"/>
              <a:t>Imagine if your camera used a bit-depth of one:  you would have one digit to store how dark each piece of the scene was, the only possible values would be 0 and 1, and the only two tones that could be represented are black and white:</a:t>
            </a:r>
          </a:p>
        </p:txBody>
      </p:sp>
    </p:spTree>
    <p:extLst>
      <p:ext uri="{BB962C8B-B14F-4D97-AF65-F5344CB8AC3E}">
        <p14:creationId xmlns:p14="http://schemas.microsoft.com/office/powerpoint/2010/main" val="2100030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0458" y="716978"/>
            <a:ext cx="5141424" cy="1200329"/>
          </a:xfrm>
          <a:prstGeom prst="rect">
            <a:avLst/>
          </a:prstGeom>
        </p:spPr>
        <p:txBody>
          <a:bodyPr wrap="square">
            <a:spAutoFit/>
          </a:bodyPr>
          <a:lstStyle/>
          <a:p>
            <a:r>
              <a:rPr lang="en-US" dirty="0"/>
              <a:t>If the file had a bit depth of two, there would be two digits, and the four values of 00, 01, 10, and 11 would be possible, so the image could have black, dark gray, light gray, and white:</a:t>
            </a:r>
          </a:p>
        </p:txBody>
      </p:sp>
      <p:pic>
        <p:nvPicPr>
          <p:cNvPr id="3" name="Picture 2"/>
          <p:cNvPicPr>
            <a:picLocks noChangeAspect="1"/>
          </p:cNvPicPr>
          <p:nvPr/>
        </p:nvPicPr>
        <p:blipFill>
          <a:blip r:embed="rId2"/>
          <a:stretch>
            <a:fillRect/>
          </a:stretch>
        </p:blipFill>
        <p:spPr>
          <a:xfrm>
            <a:off x="3108385" y="2274656"/>
            <a:ext cx="5390210" cy="3696609"/>
          </a:xfrm>
          <a:prstGeom prst="rect">
            <a:avLst/>
          </a:prstGeom>
        </p:spPr>
      </p:pic>
      <p:pic>
        <p:nvPicPr>
          <p:cNvPr id="4" name="Picture 3"/>
          <p:cNvPicPr>
            <a:picLocks noChangeAspect="1"/>
          </p:cNvPicPr>
          <p:nvPr/>
        </p:nvPicPr>
        <p:blipFill>
          <a:blip r:embed="rId3"/>
          <a:stretch>
            <a:fillRect/>
          </a:stretch>
        </p:blipFill>
        <p:spPr>
          <a:xfrm>
            <a:off x="290458" y="3362886"/>
            <a:ext cx="2514600" cy="1117600"/>
          </a:xfrm>
          <a:prstGeom prst="rect">
            <a:avLst/>
          </a:prstGeom>
        </p:spPr>
      </p:pic>
      <p:sp>
        <p:nvSpPr>
          <p:cNvPr id="5" name="TextBox 4"/>
          <p:cNvSpPr txBox="1"/>
          <p:nvPr/>
        </p:nvSpPr>
        <p:spPr>
          <a:xfrm>
            <a:off x="290458" y="4511976"/>
            <a:ext cx="1771950" cy="923330"/>
          </a:xfrm>
          <a:prstGeom prst="rect">
            <a:avLst/>
          </a:prstGeom>
          <a:noFill/>
        </p:spPr>
        <p:txBody>
          <a:bodyPr wrap="square" rtlCol="0">
            <a:spAutoFit/>
          </a:bodyPr>
          <a:lstStyle/>
          <a:p>
            <a:r>
              <a:rPr lang="en-US" dirty="0"/>
              <a:t>H</a:t>
            </a:r>
            <a:r>
              <a:rPr lang="en-US" dirty="0" smtClean="0"/>
              <a:t>istogram from image with bit depth of 2</a:t>
            </a:r>
            <a:endParaRPr lang="en-US" dirty="0"/>
          </a:p>
        </p:txBody>
      </p:sp>
    </p:spTree>
    <p:extLst>
      <p:ext uri="{BB962C8B-B14F-4D97-AF65-F5344CB8AC3E}">
        <p14:creationId xmlns:p14="http://schemas.microsoft.com/office/powerpoint/2010/main" val="1880365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6639" y="888514"/>
            <a:ext cx="4572000" cy="923330"/>
          </a:xfrm>
          <a:prstGeom prst="rect">
            <a:avLst/>
          </a:prstGeom>
        </p:spPr>
        <p:txBody>
          <a:bodyPr>
            <a:spAutoFit/>
          </a:bodyPr>
          <a:lstStyle/>
          <a:p>
            <a:r>
              <a:rPr lang="en-US" dirty="0"/>
              <a:t>Let’s jump to a file with a bit depth of 5, which allows 2 to the 5th, or 32 possible values from 00000 to 11111:</a:t>
            </a:r>
          </a:p>
        </p:txBody>
      </p:sp>
      <p:pic>
        <p:nvPicPr>
          <p:cNvPr id="3" name="Picture 2"/>
          <p:cNvPicPr>
            <a:picLocks noChangeAspect="1"/>
          </p:cNvPicPr>
          <p:nvPr/>
        </p:nvPicPr>
        <p:blipFill>
          <a:blip r:embed="rId2"/>
          <a:stretch>
            <a:fillRect/>
          </a:stretch>
        </p:blipFill>
        <p:spPr>
          <a:xfrm>
            <a:off x="3163962" y="2234763"/>
            <a:ext cx="5562600" cy="3771900"/>
          </a:xfrm>
          <a:prstGeom prst="rect">
            <a:avLst/>
          </a:prstGeom>
        </p:spPr>
      </p:pic>
      <p:pic>
        <p:nvPicPr>
          <p:cNvPr id="4" name="Picture 3"/>
          <p:cNvPicPr>
            <a:picLocks noChangeAspect="1"/>
          </p:cNvPicPr>
          <p:nvPr/>
        </p:nvPicPr>
        <p:blipFill>
          <a:blip r:embed="rId3"/>
          <a:stretch>
            <a:fillRect/>
          </a:stretch>
        </p:blipFill>
        <p:spPr>
          <a:xfrm>
            <a:off x="416639" y="3271740"/>
            <a:ext cx="2514600" cy="1117600"/>
          </a:xfrm>
          <a:prstGeom prst="rect">
            <a:avLst/>
          </a:prstGeom>
        </p:spPr>
      </p:pic>
      <p:sp>
        <p:nvSpPr>
          <p:cNvPr id="5" name="Rectangle 4"/>
          <p:cNvSpPr/>
          <p:nvPr/>
        </p:nvSpPr>
        <p:spPr>
          <a:xfrm>
            <a:off x="416639" y="4558706"/>
            <a:ext cx="2111927" cy="646331"/>
          </a:xfrm>
          <a:prstGeom prst="rect">
            <a:avLst/>
          </a:prstGeom>
        </p:spPr>
        <p:txBody>
          <a:bodyPr wrap="square">
            <a:spAutoFit/>
          </a:bodyPr>
          <a:lstStyle/>
          <a:p>
            <a:r>
              <a:rPr lang="en-US" dirty="0"/>
              <a:t>Histogram for Image with Bit Depth of 5</a:t>
            </a:r>
          </a:p>
        </p:txBody>
      </p:sp>
    </p:spTree>
    <p:extLst>
      <p:ext uri="{BB962C8B-B14F-4D97-AF65-F5344CB8AC3E}">
        <p14:creationId xmlns:p14="http://schemas.microsoft.com/office/powerpoint/2010/main" val="1880365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TotalTime>
  <Words>980</Words>
  <Application>Microsoft Macintosh PowerPoint</Application>
  <PresentationFormat>On-screen Show (4:3)</PresentationFormat>
  <Paragraphs>54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Bit Depth / Pixel Depth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Bit Depth / Pixel Depth</dc:title>
  <dc:creator>Ruth Dusseault</dc:creator>
  <cp:lastModifiedBy>Ruth Dusseault</cp:lastModifiedBy>
  <cp:revision>28</cp:revision>
  <dcterms:created xsi:type="dcterms:W3CDTF">2015-01-12T16:55:09Z</dcterms:created>
  <dcterms:modified xsi:type="dcterms:W3CDTF">2015-01-12T18:00:19Z</dcterms:modified>
</cp:coreProperties>
</file>